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BFF"/>
          </a:solidFill>
        </a:fill>
      </a:tcStyle>
    </a:wholeTbl>
    <a:band2H>
      <a:tcTxStyle/>
      <a:tcStyle>
        <a:tcBdr/>
        <a:fill>
          <a:solidFill>
            <a:srgbClr val="E8EE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8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-Fu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13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II-S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89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II-Plai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98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V-Fu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107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V-S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116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V-Plai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125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Generic-Fu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Generic-S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Generic-Plai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Generic-Afric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ntro-School-Sid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6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Intro	</a:t>
            </a:r>
            <a:r>
              <a:rPr>
                <a:solidFill>
                  <a:srgbClr val="BFBFBF"/>
                </a:solidFill>
              </a:rPr>
              <a:t>I. Who is Responsible?	II. Conflicts	III. Surveillance	IV. Solutions</a:t>
            </a:r>
          </a:p>
        </p:txBody>
      </p:sp>
      <p:sp>
        <p:nvSpPr>
          <p:cNvPr id="162" name="Straight Connector 7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-S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ntro-Plain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099618" y="303609"/>
            <a:ext cx="279201" cy="312737"/>
          </a:xfrm>
          <a:prstGeom prst="rect">
            <a:avLst/>
          </a:prstGeom>
        </p:spPr>
        <p:txBody>
          <a:bodyPr lIns="35717" tIns="35717" rIns="35717" bIns="35717" anchor="t"/>
          <a:lstStyle>
            <a:lvl1pPr defTabSz="410764">
              <a:lnSpc>
                <a:spcPct val="80000"/>
              </a:lnSpc>
              <a:defRPr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age"/>
          <p:cNvSpPr>
            <a:spLocks noGrp="1"/>
          </p:cNvSpPr>
          <p:nvPr>
            <p:ph type="pic" idx="13"/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09750" y="4317815"/>
            <a:ext cx="8572500" cy="187"/>
          </a:xfrm>
          <a:prstGeom prst="rect">
            <a:avLst/>
          </a:prstGeom>
          <a:ln w="25400">
            <a:solidFill>
              <a:srgbClr val="A6AAA9"/>
            </a:solidFill>
          </a:ln>
        </p:spPr>
        <p:txBody>
          <a:bodyPr lIns="35717" tIns="35717" rIns="35717" bIns="35717" anchor="ctr"/>
          <a:lstStyle>
            <a:lvl1pPr marL="287616" indent="-287616" defTabSz="410764">
              <a:spcBef>
                <a:spcPts val="1900"/>
              </a:spcBef>
              <a:buClr>
                <a:srgbClr val="39A3D5"/>
              </a:buClr>
              <a:buSzPct val="104999"/>
              <a:buFont typeface="Avenir Next"/>
              <a:buChar char="‣"/>
              <a:defRPr sz="22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32116" indent="-287616" defTabSz="410764">
              <a:spcBef>
                <a:spcPts val="1900"/>
              </a:spcBef>
              <a:buClr>
                <a:srgbClr val="39A3D5"/>
              </a:buClr>
              <a:buSzPct val="104999"/>
              <a:buFont typeface="Avenir Next"/>
              <a:buChar char="‣"/>
              <a:defRPr sz="22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176617" indent="-287617" defTabSz="410764">
              <a:spcBef>
                <a:spcPts val="1900"/>
              </a:spcBef>
              <a:buClr>
                <a:srgbClr val="39A3D5"/>
              </a:buClr>
              <a:buSzPct val="104999"/>
              <a:buFont typeface="Avenir Next"/>
              <a:buChar char="‣"/>
              <a:defRPr sz="22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621117" indent="-287617" defTabSz="410764">
              <a:spcBef>
                <a:spcPts val="1900"/>
              </a:spcBef>
              <a:buClr>
                <a:srgbClr val="39A3D5"/>
              </a:buClr>
              <a:buSzPct val="104999"/>
              <a:buFont typeface="Avenir Next"/>
              <a:buChar char="‣"/>
              <a:defRPr sz="22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065616" indent="-287616" defTabSz="410764">
              <a:spcBef>
                <a:spcPts val="1900"/>
              </a:spcBef>
              <a:buClr>
                <a:srgbClr val="39A3D5"/>
              </a:buClr>
              <a:buSzPct val="104999"/>
              <a:buFont typeface="Avenir Next"/>
              <a:buChar char="‣"/>
              <a:defRPr sz="22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809750" y="4518421"/>
            <a:ext cx="8572500" cy="1902026"/>
          </a:xfrm>
          <a:prstGeom prst="rect">
            <a:avLst/>
          </a:prstGeom>
        </p:spPr>
        <p:txBody>
          <a:bodyPr lIns="35717" tIns="35717" rIns="35717" bIns="35717" anchor="t"/>
          <a:lstStyle>
            <a:lvl1pPr defTabSz="410764">
              <a:lnSpc>
                <a:spcPct val="80000"/>
              </a:lnSpc>
              <a:defRPr sz="11800" cap="all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Rectangle"/>
          <p:cNvSpPr>
            <a:spLocks noGrp="1"/>
          </p:cNvSpPr>
          <p:nvPr>
            <p:ph type="body" sz="quarter" idx="14"/>
          </p:nvPr>
        </p:nvSpPr>
        <p:spPr>
          <a:xfrm>
            <a:off x="1809750" y="3000375"/>
            <a:ext cx="8572500" cy="1268017"/>
          </a:xfrm>
          <a:prstGeom prst="rect">
            <a:avLst/>
          </a:prstGeom>
        </p:spPr>
        <p:txBody>
          <a:bodyPr lIns="35717" tIns="35717" rIns="35717" bIns="35717" anchor="b"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05116" y="303609"/>
            <a:ext cx="279201" cy="312737"/>
          </a:xfrm>
          <a:prstGeom prst="rect">
            <a:avLst/>
          </a:prstGeom>
        </p:spPr>
        <p:txBody>
          <a:bodyPr lIns="35717" tIns="35717" rIns="35717" bIns="35717" anchor="t"/>
          <a:lstStyle>
            <a:lvl1pPr defTabSz="410764">
              <a:lnSpc>
                <a:spcPct val="80000"/>
              </a:lnSpc>
              <a:defRPr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-Plain">
    <p:bg>
      <p:bgPr>
        <a:gradFill flip="none" rotWithShape="1">
          <a:gsLst>
            <a:gs pos="11254">
              <a:srgbClr val="89B4FF"/>
            </a:gs>
            <a:gs pos="100000">
              <a:srgbClr val="2C0AF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6" y="4794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-Plain">
    <p:bg>
      <p:bgPr>
        <a:gradFill flip="none" rotWithShape="1">
          <a:gsLst>
            <a:gs pos="11254">
              <a:srgbClr val="89B4FF"/>
            </a:gs>
            <a:gs pos="100000">
              <a:srgbClr val="2C0AF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6" y="4794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-S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7"/>
          <p:cNvSpPr txBox="1"/>
          <p:nvPr/>
        </p:nvSpPr>
        <p:spPr>
          <a:xfrm>
            <a:off x="136187" y="145558"/>
            <a:ext cx="9552562" cy="358137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210" name="Straight Connector 8"/>
          <p:cNvSpPr/>
          <p:nvPr/>
        </p:nvSpPr>
        <p:spPr>
          <a:xfrm>
            <a:off x="136184" y="534683"/>
            <a:ext cx="11868743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6" y="4794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-198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30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-Syringe-S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39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-Plain">
    <p:bg>
      <p:bgPr>
        <a:gradFill flip="none" rotWithShape="1">
          <a:gsLst>
            <a:gs pos="11254">
              <a:srgbClr val="89B4FF"/>
            </a:gs>
            <a:gs pos="100000">
              <a:srgbClr val="2C0AF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I-Fu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55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I-S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I-Plai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71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-III-Fu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"/>
          <p:cNvSpPr txBox="1"/>
          <p:nvPr/>
        </p:nvSpPr>
        <p:spPr>
          <a:xfrm>
            <a:off x="136187" y="145559"/>
            <a:ext cx="9552562" cy="35813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4">
                    <a:lumOff val="25000"/>
                  </a:schemeClr>
                </a:solidFill>
              </a:defRPr>
            </a:pPr>
            <a:r>
              <a:t>Intro</a:t>
            </a:r>
            <a:r>
              <a:rPr>
                <a:solidFill>
                  <a:srgbClr val="FFFFFF"/>
                </a:solidFill>
              </a:rPr>
              <a:t>	I. Who is Responsible?</a:t>
            </a:r>
            <a:r>
              <a:rPr>
                <a:solidFill>
                  <a:srgbClr val="D9D9D9"/>
                </a:solidFill>
              </a:rPr>
              <a:t>	</a:t>
            </a:r>
            <a:r>
              <a:t>II. Conflicts	III. Surveillance	IV. Solutions</a:t>
            </a:r>
          </a:p>
        </p:txBody>
      </p:sp>
      <p:sp>
        <p:nvSpPr>
          <p:cNvPr id="80" name="Straight Connector 8"/>
          <p:cNvSpPr/>
          <p:nvPr/>
        </p:nvSpPr>
        <p:spPr>
          <a:xfrm>
            <a:off x="136185" y="534683"/>
            <a:ext cx="11868741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0944" y="4794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lJamContentLeft-02.png" descr="CalJamContentLeft-02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2" y="-2"/>
            <a:ext cx="12187068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62311" y="46188"/>
            <a:ext cx="10320091" cy="1017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8" tIns="60958" rIns="60958" bIns="6095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1293089"/>
            <a:ext cx="10972802" cy="483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8" tIns="60958" rIns="60958" bIns="6095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9860" y="6174740"/>
            <a:ext cx="347740" cy="363219"/>
          </a:xfrm>
          <a:prstGeom prst="rect">
            <a:avLst/>
          </a:prstGeom>
          <a:ln w="12700">
            <a:miter lim="400000"/>
          </a:ln>
        </p:spPr>
        <p:txBody>
          <a:bodyPr wrap="none" lIns="60958" tIns="60958" rIns="60958" bIns="60958" anchor="ctr">
            <a:spAutoFit/>
          </a:bodyPr>
          <a:lstStyle>
            <a:lvl1pPr algn="r" defTabSz="609600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med"/>
  <p:txStyles>
    <p:titleStyle>
      <a:lvl1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885825" marR="0" indent="-428625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–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1325878" marR="0" indent="-411478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1828800" marR="0" indent="-457200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–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2240278" marR="0" indent="-411478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2743200" marR="0" indent="-457200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200400" marR="0" indent="-457200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657600" marR="0" indent="-457200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114800" marR="0" indent="-457200" algn="l" defTabSz="6096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theHighWire.com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9.tiff"/><Relationship Id="rId7" Type="http://schemas.openxmlformats.org/officeDocument/2006/relationships/image" Target="../media/image43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t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tif"/><Relationship Id="rId5" Type="http://schemas.openxmlformats.org/officeDocument/2006/relationships/image" Target="../media/image48.png"/><Relationship Id="rId4" Type="http://schemas.openxmlformats.org/officeDocument/2006/relationships/image" Target="../media/image47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tif"/><Relationship Id="rId5" Type="http://schemas.openxmlformats.org/officeDocument/2006/relationships/image" Target="../media/image30.tif"/><Relationship Id="rId4" Type="http://schemas.openxmlformats.org/officeDocument/2006/relationships/image" Target="../media/image2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254">
              <a:srgbClr val="89B4FF"/>
            </a:gs>
            <a:gs pos="60000">
              <a:srgbClr val="1F06B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30" name="TextBox 2"/>
          <p:cNvSpPr txBox="1"/>
          <p:nvPr/>
        </p:nvSpPr>
        <p:spPr>
          <a:xfrm>
            <a:off x="505919" y="444411"/>
            <a:ext cx="3510318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solidFill>
                  <a:srgbClr val="00FD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DEL BIGTREE</a:t>
            </a:r>
          </a:p>
        </p:txBody>
      </p:sp>
      <p:sp>
        <p:nvSpPr>
          <p:cNvPr id="231" name="Vaccines:…"/>
          <p:cNvSpPr txBox="1"/>
          <p:nvPr/>
        </p:nvSpPr>
        <p:spPr>
          <a:xfrm>
            <a:off x="1500144" y="2672078"/>
            <a:ext cx="9191709" cy="151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4700" b="1">
                <a:solidFill>
                  <a:srgbClr val="FFFB00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Vaccines: </a:t>
            </a:r>
          </a:p>
          <a:p>
            <a:pPr>
              <a:defRPr sz="4700" b="1">
                <a:solidFill>
                  <a:srgbClr val="FFFB00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The Perfect Storm of Deception </a:t>
            </a:r>
          </a:p>
        </p:txBody>
      </p:sp>
      <p:sp>
        <p:nvSpPr>
          <p:cNvPr id="232" name="@HighWireTalk"/>
          <p:cNvSpPr txBox="1"/>
          <p:nvPr/>
        </p:nvSpPr>
        <p:spPr>
          <a:xfrm>
            <a:off x="8240969" y="5366911"/>
            <a:ext cx="3156120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300" b="1">
                <a:solidFill>
                  <a:srgbClr val="00FD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@HighWireTalk</a:t>
            </a:r>
          </a:p>
        </p:txBody>
      </p:sp>
      <p:sp>
        <p:nvSpPr>
          <p:cNvPr id="233" name="theHighWire.com"/>
          <p:cNvSpPr txBox="1"/>
          <p:nvPr/>
        </p:nvSpPr>
        <p:spPr>
          <a:xfrm>
            <a:off x="8308391" y="5887646"/>
            <a:ext cx="3546571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300" b="1" u="sng">
                <a:solidFill>
                  <a:srgbClr val="00FD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  <a:hlinkClick r:id="rId2"/>
              </a:defRPr>
            </a:lvl1pPr>
          </a:lstStyle>
          <a:p>
            <a:pPr>
              <a:defRPr>
                <a:uFill>
                  <a:solidFill>
                    <a:srgbClr val="0563C1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2"/>
              </a:rPr>
              <a:t>theHighWire.com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Rectangle 3"/>
          <p:cNvGrpSpPr/>
          <p:nvPr/>
        </p:nvGrpSpPr>
        <p:grpSpPr>
          <a:xfrm>
            <a:off x="573369" y="1940971"/>
            <a:ext cx="7250880" cy="1367839"/>
            <a:chOff x="-1" y="-1"/>
            <a:chExt cx="7250879" cy="1367837"/>
          </a:xfrm>
        </p:grpSpPr>
        <p:sp>
          <p:nvSpPr>
            <p:cNvPr id="272" name="Rectangle"/>
            <p:cNvSpPr/>
            <p:nvPr/>
          </p:nvSpPr>
          <p:spPr>
            <a:xfrm>
              <a:off x="-2" y="-2"/>
              <a:ext cx="7250880" cy="13678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762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Text"/>
            <p:cNvSpPr txBox="1"/>
            <p:nvPr/>
          </p:nvSpPr>
          <p:spPr>
            <a:xfrm>
              <a:off x="-2" y="504848"/>
              <a:ext cx="7250880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275" name="TextBox 4"/>
          <p:cNvSpPr txBox="1"/>
          <p:nvPr/>
        </p:nvSpPr>
        <p:spPr>
          <a:xfrm>
            <a:off x="759393" y="1994971"/>
            <a:ext cx="6878833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numCol="3" spcCol="171970">
            <a:spAutoFit/>
          </a:bodyPr>
          <a:lstStyle/>
          <a:p>
            <a:pPr>
              <a:defRPr sz="2000"/>
            </a:pPr>
            <a:r>
              <a:t>ADD                        </a:t>
            </a:r>
          </a:p>
          <a:p>
            <a:pPr>
              <a:defRPr sz="2000"/>
            </a:pPr>
            <a:r>
              <a:t>ADHD</a:t>
            </a:r>
          </a:p>
          <a:p>
            <a:pPr>
              <a:defRPr sz="2000"/>
            </a:pPr>
            <a:r>
              <a:t>Autism</a:t>
            </a:r>
          </a:p>
          <a:p>
            <a:pPr>
              <a:defRPr sz="2000"/>
            </a:pPr>
            <a:r>
              <a:t>Hearing Loss</a:t>
            </a:r>
          </a:p>
        </p:txBody>
      </p:sp>
      <p:grpSp>
        <p:nvGrpSpPr>
          <p:cNvPr id="278" name="Group 12"/>
          <p:cNvGrpSpPr/>
          <p:nvPr/>
        </p:nvGrpSpPr>
        <p:grpSpPr>
          <a:xfrm>
            <a:off x="461859" y="744265"/>
            <a:ext cx="10620334" cy="1066835"/>
            <a:chOff x="0" y="0"/>
            <a:chExt cx="10620333" cy="1066833"/>
          </a:xfrm>
        </p:grpSpPr>
        <p:sp>
          <p:nvSpPr>
            <p:cNvPr id="276" name="TextBox 5"/>
            <p:cNvSpPr txBox="1"/>
            <p:nvPr/>
          </p:nvSpPr>
          <p:spPr>
            <a:xfrm>
              <a:off x="53370" y="0"/>
              <a:ext cx="9069357" cy="447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7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According to the CDC:</a:t>
              </a:r>
            </a:p>
          </p:txBody>
        </p:sp>
        <p:sp>
          <p:nvSpPr>
            <p:cNvPr id="277" name="TextBox 6"/>
            <p:cNvSpPr txBox="1"/>
            <p:nvPr/>
          </p:nvSpPr>
          <p:spPr>
            <a:xfrm>
              <a:off x="0" y="378495"/>
              <a:ext cx="10620334" cy="68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4000">
                  <a:solidFill>
                    <a:srgbClr val="FFFF00"/>
                  </a:solidFill>
                  <a:effectLst>
                    <a:outerShdw blurRad="50800" dist="7620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r>
                <a:t>1 in 6 children </a:t>
              </a:r>
              <a:r>
                <a:rPr>
                  <a:solidFill>
                    <a:srgbClr val="FFFFFF"/>
                  </a:solidFill>
                </a:rPr>
                <a:t>has a developmental disability </a:t>
              </a:r>
            </a:p>
          </p:txBody>
        </p:sp>
      </p:grpSp>
      <p:grpSp>
        <p:nvGrpSpPr>
          <p:cNvPr id="284" name="Group"/>
          <p:cNvGrpSpPr/>
          <p:nvPr/>
        </p:nvGrpSpPr>
        <p:grpSpPr>
          <a:xfrm>
            <a:off x="586112" y="4708747"/>
            <a:ext cx="10943576" cy="1877473"/>
            <a:chOff x="0" y="0"/>
            <a:chExt cx="10943574" cy="1877472"/>
          </a:xfrm>
        </p:grpSpPr>
        <p:grpSp>
          <p:nvGrpSpPr>
            <p:cNvPr id="281" name="Rectangle 8"/>
            <p:cNvGrpSpPr/>
            <p:nvPr/>
          </p:nvGrpSpPr>
          <p:grpSpPr>
            <a:xfrm>
              <a:off x="0" y="0"/>
              <a:ext cx="10629051" cy="1571076"/>
              <a:chOff x="-1" y="0"/>
              <a:chExt cx="10629050" cy="1571075"/>
            </a:xfrm>
          </p:grpSpPr>
          <p:sp>
            <p:nvSpPr>
              <p:cNvPr id="279" name="Rectangle"/>
              <p:cNvSpPr/>
              <p:nvPr/>
            </p:nvSpPr>
            <p:spPr>
              <a:xfrm>
                <a:off x="-2" y="-1"/>
                <a:ext cx="10629052" cy="157107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50800" dist="76200" dir="27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0" name="Rectangle"/>
              <p:cNvSpPr txBox="1"/>
              <p:nvPr/>
            </p:nvSpPr>
            <p:spPr>
              <a:xfrm>
                <a:off x="-2" y="606468"/>
                <a:ext cx="10629052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 </a:t>
                </a:r>
              </a:p>
            </p:txBody>
          </p:sp>
        </p:grpSp>
        <p:sp>
          <p:nvSpPr>
            <p:cNvPr id="282" name="TextBox 9"/>
            <p:cNvSpPr txBox="1"/>
            <p:nvPr/>
          </p:nvSpPr>
          <p:spPr>
            <a:xfrm>
              <a:off x="58583" y="9568"/>
              <a:ext cx="10884992" cy="1551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3" spcCol="272124" anchor="t">
              <a:spAutoFit/>
            </a:bodyPr>
            <a:lstStyle/>
            <a:p>
              <a:pPr>
                <a:defRPr sz="2000"/>
              </a:pPr>
              <a:r>
                <a:t>Anxiety Problems</a:t>
              </a:r>
            </a:p>
            <a:p>
              <a:pPr>
                <a:defRPr sz="2000"/>
              </a:pPr>
              <a:r>
                <a:t>Asthma</a:t>
              </a:r>
            </a:p>
            <a:p>
              <a:pPr>
                <a:defRPr sz="2000"/>
              </a:pPr>
              <a:r>
                <a:t>Behavioral Problems</a:t>
              </a:r>
            </a:p>
            <a:p>
              <a:pPr>
                <a:defRPr sz="2000"/>
              </a:pPr>
              <a:r>
                <a:t>Bone and Muscle Disorders</a:t>
              </a:r>
            </a:p>
          </p:txBody>
        </p:sp>
        <p:sp>
          <p:nvSpPr>
            <p:cNvPr id="283" name="Chronic Ear Infections…"/>
            <p:cNvSpPr txBox="1"/>
            <p:nvPr/>
          </p:nvSpPr>
          <p:spPr>
            <a:xfrm>
              <a:off x="3696915" y="33434"/>
              <a:ext cx="2864033" cy="1844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Chronic Ear Infections</a:t>
              </a:r>
            </a:p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Depression</a:t>
              </a:r>
            </a:p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Diabetes</a:t>
              </a:r>
            </a:p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Digestive Allergies</a:t>
              </a:r>
            </a:p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Environmental Allergies</a:t>
              </a:r>
            </a:p>
          </p:txBody>
        </p:sp>
      </p:grpSp>
      <p:grpSp>
        <p:nvGrpSpPr>
          <p:cNvPr id="287" name="Group 13"/>
          <p:cNvGrpSpPr/>
          <p:nvPr/>
        </p:nvGrpSpPr>
        <p:grpSpPr>
          <a:xfrm>
            <a:off x="351104" y="3494805"/>
            <a:ext cx="9122728" cy="1066835"/>
            <a:chOff x="0" y="0"/>
            <a:chExt cx="9122727" cy="1066833"/>
          </a:xfrm>
        </p:grpSpPr>
        <p:sp>
          <p:nvSpPr>
            <p:cNvPr id="285" name="TextBox 10"/>
            <p:cNvSpPr txBox="1"/>
            <p:nvPr/>
          </p:nvSpPr>
          <p:spPr>
            <a:xfrm>
              <a:off x="53369" y="0"/>
              <a:ext cx="9069359" cy="447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7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According to an HHS Funded Publication:</a:t>
              </a:r>
            </a:p>
          </p:txBody>
        </p:sp>
        <p:sp>
          <p:nvSpPr>
            <p:cNvPr id="286" name="TextBox 11"/>
            <p:cNvSpPr txBox="1"/>
            <p:nvPr/>
          </p:nvSpPr>
          <p:spPr>
            <a:xfrm>
              <a:off x="0" y="378495"/>
              <a:ext cx="8180049" cy="68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4000">
                  <a:solidFill>
                    <a:srgbClr val="FFFF00"/>
                  </a:solidFill>
                  <a:effectLst>
                    <a:outerShdw blurRad="50800" dist="7620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r>
                <a:t>54% of children </a:t>
              </a:r>
              <a:r>
                <a:rPr>
                  <a:solidFill>
                    <a:srgbClr val="FFFFFF"/>
                  </a:solidFill>
                </a:rPr>
                <a:t>have chronic illness</a:t>
              </a:r>
            </a:p>
          </p:txBody>
        </p:sp>
      </p:grpSp>
      <p:sp>
        <p:nvSpPr>
          <p:cNvPr id="288" name="TextBox 14"/>
          <p:cNvSpPr txBox="1"/>
          <p:nvPr/>
        </p:nvSpPr>
        <p:spPr>
          <a:xfrm>
            <a:off x="5910626" y="6439503"/>
            <a:ext cx="609429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D9D9D9"/>
                </a:solidFill>
              </a:defRPr>
            </a:pPr>
            <a:r>
              <a:t>†Bethel et. al, 2011, </a:t>
            </a:r>
            <a:r>
              <a:rPr i="1">
                <a:latin typeface="+mj-lt"/>
                <a:ea typeface="+mj-ea"/>
                <a:cs typeface="+mj-cs"/>
                <a:sym typeface="Helvetica"/>
              </a:rPr>
              <a:t>A National and State Profile of Leading Health Problems and Health Care Quality for US Children: Key Insurance Disparities and Across-State Variations</a:t>
            </a:r>
            <a:r>
              <a:t>, Academic Pediatrics.</a:t>
            </a:r>
          </a:p>
        </p:txBody>
      </p:sp>
      <p:sp>
        <p:nvSpPr>
          <p:cNvPr id="289" name="TextBox 15"/>
          <p:cNvSpPr txBox="1"/>
          <p:nvPr/>
        </p:nvSpPr>
        <p:spPr>
          <a:xfrm>
            <a:off x="573370" y="6524983"/>
            <a:ext cx="4106313" cy="21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D9D9D9"/>
                </a:solidFill>
              </a:defRPr>
            </a:lvl1pPr>
          </a:lstStyle>
          <a:p>
            <a:r>
              <a:t>*Source: https://www.cdc.gov/ncbddd/developmentaldisabilities/about.html</a:t>
            </a:r>
          </a:p>
        </p:txBody>
      </p:sp>
      <p:sp>
        <p:nvSpPr>
          <p:cNvPr id="290" name="TextBox 16"/>
          <p:cNvSpPr txBox="1"/>
          <p:nvPr/>
        </p:nvSpPr>
        <p:spPr>
          <a:xfrm>
            <a:off x="7749309" y="3974963"/>
            <a:ext cx="209062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D9D9D9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†</a:t>
            </a:r>
          </a:p>
        </p:txBody>
      </p:sp>
      <p:sp>
        <p:nvSpPr>
          <p:cNvPr id="291" name="TextBox 17"/>
          <p:cNvSpPr txBox="1"/>
          <p:nvPr/>
        </p:nvSpPr>
        <p:spPr>
          <a:xfrm>
            <a:off x="9759787" y="1156448"/>
            <a:ext cx="1880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D9D9D9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*</a:t>
            </a:r>
          </a:p>
        </p:txBody>
      </p:sp>
      <p:sp>
        <p:nvSpPr>
          <p:cNvPr id="292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93" name="Learning Disability…"/>
          <p:cNvSpPr txBox="1"/>
          <p:nvPr/>
        </p:nvSpPr>
        <p:spPr>
          <a:xfrm>
            <a:off x="3149744" y="2017919"/>
            <a:ext cx="2285712" cy="155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000"/>
            </a:pPr>
            <a:r>
              <a:t>Learning Disability</a:t>
            </a:r>
          </a:p>
          <a:p>
            <a:pPr>
              <a:defRPr sz="2000"/>
            </a:pPr>
            <a:r>
              <a:t>Mental Disability</a:t>
            </a:r>
          </a:p>
          <a:p>
            <a:pPr>
              <a:defRPr sz="2000"/>
            </a:pPr>
            <a:r>
              <a:t>Seizures</a:t>
            </a:r>
          </a:p>
          <a:p>
            <a:pPr>
              <a:defRPr sz="2000"/>
            </a:pPr>
            <a:r>
              <a:t>Stammering</a:t>
            </a:r>
          </a:p>
        </p:txBody>
      </p:sp>
      <p:sp>
        <p:nvSpPr>
          <p:cNvPr id="294" name="Epilepsy…"/>
          <p:cNvSpPr txBox="1"/>
          <p:nvPr/>
        </p:nvSpPr>
        <p:spPr>
          <a:xfrm>
            <a:off x="7823086" y="4999255"/>
            <a:ext cx="2537479" cy="96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000"/>
            </a:pPr>
            <a:r>
              <a:t>Epilepsy</a:t>
            </a:r>
          </a:p>
          <a:p>
            <a:pPr>
              <a:defRPr sz="2000"/>
            </a:pPr>
            <a:r>
              <a:t>Rheumatoid Arthritis</a:t>
            </a:r>
          </a:p>
          <a:p>
            <a:pPr>
              <a:defRPr sz="2000"/>
            </a:pPr>
            <a:r>
              <a:t>Seizure Disorder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3" animBg="1" advAuto="0"/>
      <p:bldP spid="287" grpId="1" animBg="1" advAuto="0"/>
      <p:bldP spid="290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97" name="Rectangle 15"/>
          <p:cNvSpPr/>
          <p:nvPr/>
        </p:nvSpPr>
        <p:spPr>
          <a:xfrm>
            <a:off x="2297915" y="4557776"/>
            <a:ext cx="894082" cy="731522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blurRad="76200" dist="76200" dir="2700000" rotWithShape="0">
              <a:srgbClr val="000000">
                <a:alpha val="7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Rectangle 16"/>
          <p:cNvSpPr/>
          <p:nvPr/>
        </p:nvSpPr>
        <p:spPr>
          <a:xfrm>
            <a:off x="3715413" y="1692655"/>
            <a:ext cx="894082" cy="359664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ffectLst>
            <a:outerShdw blurRad="76200" dist="76200" dir="2700000" rotWithShape="0">
              <a:srgbClr val="000000">
                <a:alpha val="7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9" name="Rectangle 17"/>
          <p:cNvSpPr/>
          <p:nvPr/>
        </p:nvSpPr>
        <p:spPr>
          <a:xfrm>
            <a:off x="6835116" y="4405376"/>
            <a:ext cx="894082" cy="883922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blurRad="76200" dist="76200" dir="2700000" rotWithShape="0">
              <a:srgbClr val="000000">
                <a:alpha val="7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0" name="Rectangle 18"/>
          <p:cNvSpPr/>
          <p:nvPr/>
        </p:nvSpPr>
        <p:spPr>
          <a:xfrm>
            <a:off x="8277400" y="1692655"/>
            <a:ext cx="894082" cy="3596643"/>
          </a:xfrm>
          <a:prstGeom prst="rect">
            <a:avLst/>
          </a:prstGeom>
          <a:solidFill>
            <a:srgbClr val="F734F7"/>
          </a:solidFill>
          <a:ln w="12700">
            <a:miter lim="400000"/>
          </a:ln>
          <a:effectLst>
            <a:outerShdw blurRad="76200" dist="76200" dir="2700000" rotWithShape="0">
              <a:srgbClr val="000000">
                <a:alpha val="7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1" name="TextBox 19"/>
          <p:cNvSpPr txBox="1"/>
          <p:nvPr/>
        </p:nvSpPr>
        <p:spPr>
          <a:xfrm>
            <a:off x="2469894" y="5411215"/>
            <a:ext cx="480228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11</a:t>
            </a:r>
          </a:p>
        </p:txBody>
      </p:sp>
      <p:sp>
        <p:nvSpPr>
          <p:cNvPr id="302" name="TextBox 20"/>
          <p:cNvSpPr txBox="1"/>
          <p:nvPr/>
        </p:nvSpPr>
        <p:spPr>
          <a:xfrm>
            <a:off x="3912615" y="5411215"/>
            <a:ext cx="499674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53</a:t>
            </a:r>
          </a:p>
        </p:txBody>
      </p:sp>
      <p:sp>
        <p:nvSpPr>
          <p:cNvPr id="303" name="TextBox 21"/>
          <p:cNvSpPr txBox="1"/>
          <p:nvPr/>
        </p:nvSpPr>
        <p:spPr>
          <a:xfrm>
            <a:off x="6757416" y="5411215"/>
            <a:ext cx="1112424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12.8%</a:t>
            </a:r>
          </a:p>
        </p:txBody>
      </p:sp>
      <p:sp>
        <p:nvSpPr>
          <p:cNvPr id="304" name="TextBox 22"/>
          <p:cNvSpPr txBox="1"/>
          <p:nvPr/>
        </p:nvSpPr>
        <p:spPr>
          <a:xfrm>
            <a:off x="8318720" y="5411215"/>
            <a:ext cx="815860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54%</a:t>
            </a:r>
          </a:p>
        </p:txBody>
      </p:sp>
      <p:sp>
        <p:nvSpPr>
          <p:cNvPr id="305" name="TextBox 23"/>
          <p:cNvSpPr txBox="1"/>
          <p:nvPr/>
        </p:nvSpPr>
        <p:spPr>
          <a:xfrm>
            <a:off x="2139668" y="5855846"/>
            <a:ext cx="1230408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chemeClr val="accent4">
                    <a:lumOff val="25000"/>
                  </a:schemeClr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1986 schedule</a:t>
            </a:r>
          </a:p>
        </p:txBody>
      </p:sp>
      <p:sp>
        <p:nvSpPr>
          <p:cNvPr id="306" name="TextBox 24"/>
          <p:cNvSpPr txBox="1"/>
          <p:nvPr/>
        </p:nvSpPr>
        <p:spPr>
          <a:xfrm>
            <a:off x="6603238" y="5855846"/>
            <a:ext cx="1407861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400">
                <a:solidFill>
                  <a:schemeClr val="accent4">
                    <a:lumOff val="25000"/>
                  </a:schemeClr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t>1986</a:t>
            </a:r>
            <a:r>
              <a:rPr>
                <a:solidFill>
                  <a:srgbClr val="A6A6A6"/>
                </a:solidFill>
              </a:rPr>
              <a:t> </a:t>
            </a:r>
            <a:r>
              <a:t>prevalence</a:t>
            </a:r>
          </a:p>
        </p:txBody>
      </p:sp>
      <p:sp>
        <p:nvSpPr>
          <p:cNvPr id="307" name="TextBox 25"/>
          <p:cNvSpPr txBox="1"/>
          <p:nvPr/>
        </p:nvSpPr>
        <p:spPr>
          <a:xfrm>
            <a:off x="8028930" y="5855846"/>
            <a:ext cx="1407861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chemeClr val="accent4">
                    <a:lumOff val="25000"/>
                  </a:schemeClr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2011 prevalence</a:t>
            </a:r>
          </a:p>
        </p:txBody>
      </p:sp>
      <p:sp>
        <p:nvSpPr>
          <p:cNvPr id="308" name="TextBox 26"/>
          <p:cNvSpPr txBox="1"/>
          <p:nvPr/>
        </p:nvSpPr>
        <p:spPr>
          <a:xfrm>
            <a:off x="3524260" y="5855846"/>
            <a:ext cx="1230408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chemeClr val="accent4">
                    <a:lumOff val="25000"/>
                  </a:schemeClr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2017 schedule</a:t>
            </a:r>
          </a:p>
        </p:txBody>
      </p:sp>
      <p:sp>
        <p:nvSpPr>
          <p:cNvPr id="309" name="TextBox 27"/>
          <p:cNvSpPr txBox="1"/>
          <p:nvPr/>
        </p:nvSpPr>
        <p:spPr>
          <a:xfrm>
            <a:off x="1967041" y="752184"/>
            <a:ext cx="3787636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 b="1">
                <a:solidFill>
                  <a:srgbClr val="F2F2F2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Number of Childhood Vaccine</a:t>
            </a:r>
          </a:p>
          <a:p>
            <a:pPr algn="ctr">
              <a:defRPr sz="2000" b="1">
                <a:solidFill>
                  <a:srgbClr val="F2F2F2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Injections Administered</a:t>
            </a:r>
          </a:p>
        </p:txBody>
      </p:sp>
      <p:sp>
        <p:nvSpPr>
          <p:cNvPr id="310" name="TextBox 28"/>
          <p:cNvSpPr txBox="1"/>
          <p:nvPr/>
        </p:nvSpPr>
        <p:spPr>
          <a:xfrm>
            <a:off x="5981739" y="766324"/>
            <a:ext cx="5500164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 b="1">
                <a:solidFill>
                  <a:srgbClr val="F2F2F2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Childhood Chronic Illness &amp; </a:t>
            </a:r>
          </a:p>
          <a:p>
            <a:pPr algn="ctr">
              <a:defRPr sz="2000" b="1">
                <a:solidFill>
                  <a:srgbClr val="F2F2F2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Developmental Disability Prevalence</a:t>
            </a:r>
          </a:p>
        </p:txBody>
      </p:sp>
      <p:sp>
        <p:nvSpPr>
          <p:cNvPr id="311" name="TextBox 29"/>
          <p:cNvSpPr txBox="1"/>
          <p:nvPr/>
        </p:nvSpPr>
        <p:spPr>
          <a:xfrm>
            <a:off x="5910626" y="6439503"/>
            <a:ext cx="609429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D9D9D9"/>
                </a:solidFill>
              </a:defRPr>
            </a:pPr>
            <a:r>
              <a:t>†Bethel et. al, 2011, </a:t>
            </a:r>
            <a:r>
              <a:rPr i="1">
                <a:latin typeface="+mj-lt"/>
                <a:ea typeface="+mj-ea"/>
                <a:cs typeface="+mj-cs"/>
                <a:sym typeface="Helvetica"/>
              </a:rPr>
              <a:t>A National and State Profile of Leading Health Problems and Health Care Quality for US Children: Key Insurance Disparities and Across-State Variations</a:t>
            </a:r>
            <a:r>
              <a:t>, Academic Pediatrics.</a:t>
            </a:r>
          </a:p>
        </p:txBody>
      </p:sp>
      <p:sp>
        <p:nvSpPr>
          <p:cNvPr id="312" name="TextBox 30"/>
          <p:cNvSpPr txBox="1"/>
          <p:nvPr/>
        </p:nvSpPr>
        <p:spPr>
          <a:xfrm>
            <a:off x="48234" y="6439503"/>
            <a:ext cx="5648480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D9D9D9"/>
                </a:solidFill>
              </a:defRPr>
            </a:pPr>
            <a:r>
              <a:t>* Cleave et. al, 2010, </a:t>
            </a:r>
            <a:r>
              <a:rPr i="1">
                <a:latin typeface="+mj-lt"/>
                <a:ea typeface="+mj-ea"/>
                <a:cs typeface="+mj-cs"/>
                <a:sym typeface="Helvetica"/>
              </a:rPr>
              <a:t>Dynamics of Obesity and Chronic Health Conditions Among Children and Youth</a:t>
            </a:r>
            <a:r>
              <a:t>, JAMA.</a:t>
            </a:r>
          </a:p>
        </p:txBody>
      </p:sp>
      <p:sp>
        <p:nvSpPr>
          <p:cNvPr id="313" name="TextBox 31"/>
          <p:cNvSpPr txBox="1"/>
          <p:nvPr/>
        </p:nvSpPr>
        <p:spPr>
          <a:xfrm>
            <a:off x="7652363" y="5411215"/>
            <a:ext cx="178751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solidFill>
                  <a:srgbClr val="BFBFB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*</a:t>
            </a:r>
          </a:p>
        </p:txBody>
      </p:sp>
      <p:sp>
        <p:nvSpPr>
          <p:cNvPr id="314" name="TextBox 32"/>
          <p:cNvSpPr txBox="1"/>
          <p:nvPr/>
        </p:nvSpPr>
        <p:spPr>
          <a:xfrm>
            <a:off x="8939958" y="5373739"/>
            <a:ext cx="20906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BFBFBF"/>
                </a:solidFill>
                <a:effectLst>
                  <a:outerShdw blurRad="76200" dist="38100" dir="27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4FF"/>
            </a:gs>
            <a:gs pos="69559">
              <a:srgbClr val="3700C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17" name="TextBox 2"/>
          <p:cNvSpPr txBox="1"/>
          <p:nvPr/>
        </p:nvSpPr>
        <p:spPr>
          <a:xfrm>
            <a:off x="1567848" y="1150447"/>
            <a:ext cx="8808352" cy="133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400">
                <a:solidFill>
                  <a:schemeClr val="accent4">
                    <a:lumOff val="25000"/>
                  </a:schemeClr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The Perfect Storm</a:t>
            </a:r>
          </a:p>
        </p:txBody>
      </p:sp>
      <p:sp>
        <p:nvSpPr>
          <p:cNvPr id="318" name="#1 - NO LIABILITY"/>
          <p:cNvSpPr txBox="1"/>
          <p:nvPr/>
        </p:nvSpPr>
        <p:spPr>
          <a:xfrm>
            <a:off x="4087993" y="3292947"/>
            <a:ext cx="4016011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#1 - NO LIABILITY</a:t>
            </a:r>
          </a:p>
        </p:txBody>
      </p:sp>
      <p:sp>
        <p:nvSpPr>
          <p:cNvPr id="319" name="#1 - NO LIABILITY"/>
          <p:cNvSpPr txBox="1"/>
          <p:nvPr/>
        </p:nvSpPr>
        <p:spPr>
          <a:xfrm>
            <a:off x="4062593" y="3267547"/>
            <a:ext cx="4016011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00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#1 - NO LIABILITY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22" name="download.jpg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25" y="1462461"/>
            <a:ext cx="3013870" cy="3265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937" y="1527477"/>
            <a:ext cx="3273322" cy="2915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214" y="599784"/>
            <a:ext cx="3640605" cy="2726941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PHARMA PAYS BILLIONS IN LAWSUITS"/>
          <p:cNvSpPr txBox="1"/>
          <p:nvPr/>
        </p:nvSpPr>
        <p:spPr>
          <a:xfrm>
            <a:off x="2663282" y="5429653"/>
            <a:ext cx="6865432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PHARMA PAYS BILLIONS IN LAWSUITS</a:t>
            </a:r>
          </a:p>
        </p:txBody>
      </p:sp>
      <p:sp>
        <p:nvSpPr>
          <p:cNvPr id="326" name="PHARMA PAYS BILLIONS IN LAWSUITS"/>
          <p:cNvSpPr txBox="1"/>
          <p:nvPr/>
        </p:nvSpPr>
        <p:spPr>
          <a:xfrm>
            <a:off x="2625182" y="5404253"/>
            <a:ext cx="6865432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>
                <a:solidFill>
                  <a:srgbClr val="00FD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PHARMA PAYS BILLIONS IN LAWSUITS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331" name="Rectangle 2"/>
          <p:cNvGrpSpPr/>
          <p:nvPr/>
        </p:nvGrpSpPr>
        <p:grpSpPr>
          <a:xfrm>
            <a:off x="-4" y="3026455"/>
            <a:ext cx="12192007" cy="1573208"/>
            <a:chOff x="-1" y="0"/>
            <a:chExt cx="12192005" cy="1573206"/>
          </a:xfrm>
        </p:grpSpPr>
        <p:sp>
          <p:nvSpPr>
            <p:cNvPr id="329" name="Rectangle"/>
            <p:cNvSpPr/>
            <p:nvPr/>
          </p:nvSpPr>
          <p:spPr>
            <a:xfrm>
              <a:off x="-2" y="-1"/>
              <a:ext cx="12192007" cy="15732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762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" name="Text"/>
            <p:cNvSpPr txBox="1"/>
            <p:nvPr/>
          </p:nvSpPr>
          <p:spPr>
            <a:xfrm>
              <a:off x="-2" y="607532"/>
              <a:ext cx="12192007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  </a:t>
              </a:r>
            </a:p>
          </p:txBody>
        </p:sp>
      </p:grpSp>
      <p:sp>
        <p:nvSpPr>
          <p:cNvPr id="332" name="Slide Number Placeholder 1"/>
          <p:cNvSpPr txBox="1"/>
          <p:nvPr/>
        </p:nvSpPr>
        <p:spPr>
          <a:xfrm>
            <a:off x="10914433" y="47941"/>
            <a:ext cx="1090492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8</a:t>
            </a:r>
          </a:p>
        </p:txBody>
      </p:sp>
      <p:sp>
        <p:nvSpPr>
          <p:cNvPr id="333" name="TextBox 4"/>
          <p:cNvSpPr txBox="1"/>
          <p:nvPr/>
        </p:nvSpPr>
        <p:spPr>
          <a:xfrm>
            <a:off x="1613444" y="916258"/>
            <a:ext cx="9259302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4000" b="1">
                <a:solidFill>
                  <a:srgbClr val="00FD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National Childhood Vaccine Injury Act</a:t>
            </a:r>
          </a:p>
        </p:txBody>
      </p:sp>
      <p:sp>
        <p:nvSpPr>
          <p:cNvPr id="334" name="TextBox 5"/>
          <p:cNvSpPr txBox="1"/>
          <p:nvPr/>
        </p:nvSpPr>
        <p:spPr>
          <a:xfrm>
            <a:off x="5056713" y="1634150"/>
            <a:ext cx="2460782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The 1986 Act</a:t>
            </a:r>
          </a:p>
        </p:txBody>
      </p:sp>
      <p:pic>
        <p:nvPicPr>
          <p:cNvPr id="335" name="Picture 6" descr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47" y="3416315"/>
            <a:ext cx="1195711" cy="71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7" descr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581" y="3438618"/>
            <a:ext cx="2026107" cy="585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8" descr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328" y="3317271"/>
            <a:ext cx="1202775" cy="95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9" descr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856" y="3307379"/>
            <a:ext cx="1165255" cy="100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icture 10" descr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7355" y="3646482"/>
            <a:ext cx="1986076" cy="324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icture 11" descr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923" y="3473427"/>
            <a:ext cx="1958827" cy="5342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Group 12"/>
          <p:cNvGrpSpPr/>
          <p:nvPr/>
        </p:nvGrpSpPr>
        <p:grpSpPr>
          <a:xfrm>
            <a:off x="-884484" y="1473604"/>
            <a:ext cx="13854623" cy="4840148"/>
            <a:chOff x="0" y="0"/>
            <a:chExt cx="13854622" cy="4840147"/>
          </a:xfrm>
        </p:grpSpPr>
        <p:grpSp>
          <p:nvGrpSpPr>
            <p:cNvPr id="343" name="Rectangle 13"/>
            <p:cNvGrpSpPr/>
            <p:nvPr/>
          </p:nvGrpSpPr>
          <p:grpSpPr>
            <a:xfrm>
              <a:off x="-1" y="0"/>
              <a:ext cx="13854623" cy="4840148"/>
              <a:chOff x="0" y="0"/>
              <a:chExt cx="13854622" cy="4840147"/>
            </a:xfrm>
          </p:grpSpPr>
          <p:sp>
            <p:nvSpPr>
              <p:cNvPr id="341" name="Rectangle"/>
              <p:cNvSpPr/>
              <p:nvPr/>
            </p:nvSpPr>
            <p:spPr>
              <a:xfrm rot="20608931">
                <a:off x="-174141" y="2001776"/>
                <a:ext cx="14202903" cy="836596"/>
              </a:xfrm>
              <a:prstGeom prst="rect">
                <a:avLst/>
              </a:prstGeom>
              <a:solidFill>
                <a:srgbClr val="FFC801"/>
              </a:solidFill>
              <a:ln w="12700" cap="flat">
                <a:noFill/>
                <a:miter lim="400000"/>
              </a:ln>
              <a:effectLst>
                <a:outerShdw blurRad="50800" dist="76200" dir="27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2" name="Text"/>
              <p:cNvSpPr txBox="1"/>
              <p:nvPr/>
            </p:nvSpPr>
            <p:spPr>
              <a:xfrm rot="20608931">
                <a:off x="-174141" y="2241005"/>
                <a:ext cx="14202903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   </a:t>
                </a:r>
              </a:p>
            </p:txBody>
          </p:sp>
        </p:grpSp>
        <p:sp>
          <p:nvSpPr>
            <p:cNvPr id="344" name="TextBox 14"/>
            <p:cNvSpPr txBox="1"/>
            <p:nvPr/>
          </p:nvSpPr>
          <p:spPr>
            <a:xfrm rot="20592294">
              <a:off x="1078438" y="2008471"/>
              <a:ext cx="11642493" cy="764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4400" b="1">
                  <a:solidFill>
                    <a:srgbClr val="FFFFFF"/>
                  </a:solidFill>
                  <a:effectLst>
                    <a:outerShdw blurRad="50800" dist="76200" dir="2700000" rotWithShape="0">
                      <a:srgbClr val="000000">
                        <a:alpha val="77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Immunity from Liability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animBg="1" advAuto="0"/>
      <p:bldP spid="335" grpId="2" animBg="1" advAuto="0"/>
      <p:bldP spid="336" grpId="3" animBg="1" advAuto="0"/>
      <p:bldP spid="337" grpId="4" animBg="1" advAuto="0"/>
      <p:bldP spid="338" grpId="7" animBg="1" advAuto="0"/>
      <p:bldP spid="339" grpId="6" animBg="1" advAuto="0"/>
      <p:bldP spid="340" grpId="5" animBg="1" advAuto="0"/>
      <p:bldP spid="345" grpId="8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4FF"/>
            </a:gs>
            <a:gs pos="69559">
              <a:srgbClr val="3700C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48" name="TextBox 2"/>
          <p:cNvSpPr txBox="1"/>
          <p:nvPr/>
        </p:nvSpPr>
        <p:spPr>
          <a:xfrm>
            <a:off x="1567848" y="1150447"/>
            <a:ext cx="8808352" cy="133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400">
                <a:solidFill>
                  <a:schemeClr val="accent4">
                    <a:lumOff val="25000"/>
                  </a:schemeClr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The Perfect Storm</a:t>
            </a:r>
          </a:p>
        </p:txBody>
      </p:sp>
      <p:sp>
        <p:nvSpPr>
          <p:cNvPr id="349" name="1 - NO LIABILITY"/>
          <p:cNvSpPr txBox="1"/>
          <p:nvPr/>
        </p:nvSpPr>
        <p:spPr>
          <a:xfrm>
            <a:off x="4215129" y="3292947"/>
            <a:ext cx="3761739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1 - NO LIABILITY</a:t>
            </a:r>
          </a:p>
        </p:txBody>
      </p:sp>
      <p:sp>
        <p:nvSpPr>
          <p:cNvPr id="350" name="1 - NO LIABILITY"/>
          <p:cNvSpPr txBox="1"/>
          <p:nvPr/>
        </p:nvSpPr>
        <p:spPr>
          <a:xfrm>
            <a:off x="4177029" y="3254847"/>
            <a:ext cx="3761739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00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1 - NO LIABILITY</a:t>
            </a:r>
          </a:p>
        </p:txBody>
      </p:sp>
      <p:sp>
        <p:nvSpPr>
          <p:cNvPr id="351" name="2 - NO SAFETY STUDIES"/>
          <p:cNvSpPr txBox="1"/>
          <p:nvPr/>
        </p:nvSpPr>
        <p:spPr>
          <a:xfrm>
            <a:off x="4202293" y="3961129"/>
            <a:ext cx="5481596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2 - NO SAFETY STUDIES</a:t>
            </a:r>
          </a:p>
        </p:txBody>
      </p:sp>
      <p:sp>
        <p:nvSpPr>
          <p:cNvPr id="352" name="2 - NO SAFETY STUDIES"/>
          <p:cNvSpPr txBox="1"/>
          <p:nvPr/>
        </p:nvSpPr>
        <p:spPr>
          <a:xfrm>
            <a:off x="4164193" y="3923029"/>
            <a:ext cx="5481596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00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2 - NO SAFETY STUDIES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254">
              <a:srgbClr val="89B4FF"/>
            </a:gs>
            <a:gs pos="100000">
              <a:srgbClr val="2507D7">
                <a:alpha val="75741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graphicFrame>
        <p:nvGraphicFramePr>
          <p:cNvPr id="355" name="Table 3"/>
          <p:cNvGraphicFramePr/>
          <p:nvPr/>
        </p:nvGraphicFramePr>
        <p:xfrm>
          <a:off x="2438225" y="1545277"/>
          <a:ext cx="7070103" cy="69258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05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58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Product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Safety Review Period Prior to Licensure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Placebo Group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6" name="Table 5"/>
          <p:cNvGraphicFramePr/>
          <p:nvPr/>
        </p:nvGraphicFramePr>
        <p:xfrm>
          <a:off x="2438225" y="2725707"/>
          <a:ext cx="7070103" cy="370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5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Enbrel</a:t>
                      </a:r>
                    </a:p>
                  </a:txBody>
                  <a:tcPr marL="45720" marR="4572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6.6 Years</a:t>
                      </a:r>
                    </a:p>
                  </a:txBody>
                  <a:tcPr marL="45720" marR="4572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Saline Injection</a:t>
                      </a:r>
                    </a:p>
                  </a:txBody>
                  <a:tcPr marL="45720" marR="4572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7" name="TextBox 9"/>
          <p:cNvSpPr txBox="1"/>
          <p:nvPr/>
        </p:nvSpPr>
        <p:spPr>
          <a:xfrm>
            <a:off x="20962" y="659489"/>
            <a:ext cx="12302747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t>How Vaccines are </a:t>
            </a:r>
            <a:r>
              <a:rPr b="1">
                <a:solidFill>
                  <a:srgbClr val="00FDFF"/>
                </a:solidFill>
                <a:latin typeface="+mj-lt"/>
                <a:ea typeface="+mj-ea"/>
                <a:cs typeface="+mj-cs"/>
                <a:sym typeface="Helvetica"/>
              </a:rPr>
              <a:t>Licensed,</a:t>
            </a:r>
            <a:r>
              <a:rPr b="1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Recommended, Promoted, Defended</a:t>
            </a:r>
          </a:p>
        </p:txBody>
      </p:sp>
      <p:grpSp>
        <p:nvGrpSpPr>
          <p:cNvPr id="362" name="Group 2"/>
          <p:cNvGrpSpPr/>
          <p:nvPr/>
        </p:nvGrpSpPr>
        <p:grpSpPr>
          <a:xfrm>
            <a:off x="2516515" y="3776631"/>
            <a:ext cx="7311639" cy="2760982"/>
            <a:chOff x="-2" y="-1"/>
            <a:chExt cx="7311637" cy="2760981"/>
          </a:xfrm>
        </p:grpSpPr>
        <p:grpSp>
          <p:nvGrpSpPr>
            <p:cNvPr id="360" name="Group 15"/>
            <p:cNvGrpSpPr/>
            <p:nvPr/>
          </p:nvGrpSpPr>
          <p:grpSpPr>
            <a:xfrm>
              <a:off x="-3" y="-2"/>
              <a:ext cx="2292705" cy="2760982"/>
              <a:chOff x="-1" y="0"/>
              <a:chExt cx="2292703" cy="2760981"/>
            </a:xfrm>
          </p:grpSpPr>
          <p:pic>
            <p:nvPicPr>
              <p:cNvPr id="358" name="Picture 11" descr="Picture 1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046219">
                <a:off x="186895" y="137800"/>
                <a:ext cx="1918912" cy="24853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50800" dist="76200" dir="2700000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59" name="Picture 12" descr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061" y="135490"/>
                <a:ext cx="1950738" cy="2535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76200" dist="76200" dir="2700000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361" name="Picture 14" descr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2155" y="711552"/>
              <a:ext cx="5619481" cy="3887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76200" dir="2700000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367" name="Group 19"/>
          <p:cNvGrpSpPr/>
          <p:nvPr/>
        </p:nvGrpSpPr>
        <p:grpSpPr>
          <a:xfrm>
            <a:off x="2672246" y="3976641"/>
            <a:ext cx="7000181" cy="2713387"/>
            <a:chOff x="0" y="0"/>
            <a:chExt cx="7000180" cy="2713385"/>
          </a:xfrm>
        </p:grpSpPr>
        <p:grpSp>
          <p:nvGrpSpPr>
            <p:cNvPr id="365" name="Group 17"/>
            <p:cNvGrpSpPr/>
            <p:nvPr/>
          </p:nvGrpSpPr>
          <p:grpSpPr>
            <a:xfrm>
              <a:off x="-1" y="-1"/>
              <a:ext cx="2182132" cy="2713387"/>
              <a:chOff x="0" y="0"/>
              <a:chExt cx="2182130" cy="2713385"/>
            </a:xfrm>
          </p:grpSpPr>
          <p:pic>
            <p:nvPicPr>
              <p:cNvPr id="363" name="Picture 10" descr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260" y="86213"/>
                <a:ext cx="1951612" cy="25409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76200" dist="76200" dir="2700000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64" name="Picture 16" descr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275918">
                <a:off x="115259" y="86213"/>
                <a:ext cx="1951612" cy="25409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76200" dist="76200" dir="2700000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366" name="Picture 18" descr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5959" y="1044115"/>
              <a:ext cx="5374221" cy="39706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76200" dir="2700000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68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9429" y="1550436"/>
            <a:ext cx="9205812" cy="5215201"/>
          </a:xfrm>
          <a:prstGeom prst="rect">
            <a:avLst/>
          </a:prstGeom>
          <a:ln w="12700">
            <a:miter lim="400000"/>
          </a:ln>
          <a:effectLst>
            <a:outerShdw blurRad="76200" dist="38100" dir="27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xit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9" dur="1000" fill="hold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2" animBg="1" advAuto="0"/>
      <p:bldP spid="362" grpId="4" animBg="1" advAuto="0"/>
      <p:bldP spid="367" grpId="3" animBg="1" advAuto="0"/>
      <p:bldP spid="368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71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115046" indent="-115046" defTabSz="164305">
              <a:spcBef>
                <a:spcPts val="700"/>
              </a:spcBef>
              <a:defRPr sz="880"/>
            </a:pPr>
            <a:endParaRPr/>
          </a:p>
        </p:txBody>
      </p:sp>
      <p:sp>
        <p:nvSpPr>
          <p:cNvPr id="37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24504">
              <a:defRPr sz="9322"/>
            </a:pPr>
            <a:endParaRPr/>
          </a:p>
        </p:txBody>
      </p:sp>
      <p:sp>
        <p:nvSpPr>
          <p:cNvPr id="373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19050"/>
            <a:ext cx="12179300" cy="681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77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115046" indent="-115046" defTabSz="164305">
              <a:spcBef>
                <a:spcPts val="700"/>
              </a:spcBef>
              <a:defRPr sz="880"/>
            </a:pPr>
            <a:endParaRPr/>
          </a:p>
        </p:txBody>
      </p:sp>
      <p:sp>
        <p:nvSpPr>
          <p:cNvPr id="37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24504">
              <a:defRPr sz="9322"/>
            </a:pPr>
            <a:endParaRPr/>
          </a:p>
        </p:txBody>
      </p:sp>
      <p:sp>
        <p:nvSpPr>
          <p:cNvPr id="379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graphicFrame>
        <p:nvGraphicFramePr>
          <p:cNvPr id="383" name="Table 8"/>
          <p:cNvGraphicFramePr/>
          <p:nvPr/>
        </p:nvGraphicFramePr>
        <p:xfrm>
          <a:off x="420625" y="1363727"/>
          <a:ext cx="11484865" cy="10972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899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0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7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7278">
                <a:tc>
                  <a:txBody>
                    <a:bodyPr/>
                    <a:lstStyle/>
                    <a:p>
                      <a:pPr algn="ctr" defTabSz="914400">
                        <a:defRPr sz="18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Recommended Age </a:t>
                      </a:r>
                    </a:p>
                    <a:p>
                      <a:pPr algn="ctr" defTabSz="914400">
                        <a:defRPr sz="18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(First Dose)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Vaccine/ Manufacturer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Safety Review Period Prior to Licensure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Subject Group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Placebo Group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4" name="Table 9"/>
          <p:cNvGraphicFramePr/>
          <p:nvPr/>
        </p:nvGraphicFramePr>
        <p:xfrm>
          <a:off x="420623" y="2349687"/>
          <a:ext cx="11484865" cy="438913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899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0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7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91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1 Day Old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Hep-B </a:t>
                      </a:r>
                      <a:r>
                        <a:rPr sz="1200"/>
                        <a:t>(Engerix)/ GlaxoSmithKline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 Days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Hep-B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No Placebo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5" name="Table 11"/>
          <p:cNvGraphicFramePr/>
          <p:nvPr/>
        </p:nvGraphicFramePr>
        <p:xfrm>
          <a:off x="420623" y="2724911"/>
          <a:ext cx="11484865" cy="43891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899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0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7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91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1 Day Old </a:t>
                      </a:r>
                    </a:p>
                  </a:txBody>
                  <a:tcPr marL="45720" marR="4572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Hep-B </a:t>
                      </a:r>
                      <a:r>
                        <a:rPr sz="1200"/>
                        <a:t>(Recombivax)/ Merck</a:t>
                      </a:r>
                    </a:p>
                  </a:txBody>
                  <a:tcPr marL="45720" marR="4572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5 Days</a:t>
                      </a:r>
                    </a:p>
                  </a:txBody>
                  <a:tcPr marL="45720" marR="4572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Hep-B</a:t>
                      </a:r>
                    </a:p>
                  </a:txBody>
                  <a:tcPr marL="45720" marR="4572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No Placebo</a:t>
                      </a:r>
                    </a:p>
                  </a:txBody>
                  <a:tcPr marL="45720" marR="4572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6" name="Table 4"/>
          <p:cNvGraphicFramePr/>
          <p:nvPr/>
        </p:nvGraphicFramePr>
        <p:xfrm>
          <a:off x="420623" y="3264765"/>
          <a:ext cx="11484865" cy="34747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899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0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7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2 Month Old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Polio </a:t>
                      </a:r>
                      <a:r>
                        <a:rPr sz="1200"/>
                        <a:t>(PVI- Monkey Kidney)/ Sanofi Pasteur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48 hours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Polio + DTP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DTP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2" name="Group 18"/>
          <p:cNvGrpSpPr/>
          <p:nvPr/>
        </p:nvGrpSpPr>
        <p:grpSpPr>
          <a:xfrm>
            <a:off x="2632215" y="4262643"/>
            <a:ext cx="7680710" cy="2117026"/>
            <a:chOff x="0" y="0"/>
            <a:chExt cx="7680709" cy="2117025"/>
          </a:xfrm>
        </p:grpSpPr>
        <p:grpSp>
          <p:nvGrpSpPr>
            <p:cNvPr id="389" name="Group 14"/>
            <p:cNvGrpSpPr/>
            <p:nvPr/>
          </p:nvGrpSpPr>
          <p:grpSpPr>
            <a:xfrm>
              <a:off x="-1" y="-1"/>
              <a:ext cx="1702533" cy="2117026"/>
              <a:chOff x="0" y="0"/>
              <a:chExt cx="1702532" cy="2117025"/>
            </a:xfrm>
          </p:grpSpPr>
          <p:pic>
            <p:nvPicPr>
              <p:cNvPr id="387" name="Picture 16" descr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1275918">
                <a:off x="89927" y="67264"/>
                <a:ext cx="1522678" cy="19824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76200" dist="76200" dir="2700000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88" name="Picture 17" descr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9928" y="67264"/>
                <a:ext cx="1522678" cy="19824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76200" dist="76200" dir="2700000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390" name="Picture 3" descr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9210" y="67264"/>
              <a:ext cx="3480284" cy="56071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76200" dir="27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1" name="Picture 15" descr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9210" y="917659"/>
              <a:ext cx="5541499" cy="9904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76200" dir="27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93" name="TextBox 19"/>
          <p:cNvSpPr txBox="1"/>
          <p:nvPr/>
        </p:nvSpPr>
        <p:spPr>
          <a:xfrm>
            <a:off x="2371617" y="615586"/>
            <a:ext cx="7582876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t>How Vaccines are </a:t>
            </a:r>
            <a:r>
              <a:rPr b="1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rPr>
              <a:t>Licensed,</a:t>
            </a:r>
            <a:r>
              <a:rPr b="1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Recommended, Promoted, Defended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36" name="Screen Shot 2019-02-16 at 8.04.08 AM.png" descr="Screen Shot 2019-02-16 at 8.04.08 AM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7491" y="391715"/>
            <a:ext cx="9776834" cy="6074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96" name="ICAN_PYRAMID.jpeg" descr="ICAN_PYRAMI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4FF"/>
            </a:gs>
            <a:gs pos="69559">
              <a:srgbClr val="3700C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99" name="TextBox 2"/>
          <p:cNvSpPr txBox="1"/>
          <p:nvPr/>
        </p:nvSpPr>
        <p:spPr>
          <a:xfrm>
            <a:off x="1567848" y="1150447"/>
            <a:ext cx="8808352" cy="133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400">
                <a:solidFill>
                  <a:schemeClr val="accent4">
                    <a:lumOff val="25000"/>
                  </a:schemeClr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The Perfect Storm</a:t>
            </a:r>
          </a:p>
        </p:txBody>
      </p:sp>
      <p:sp>
        <p:nvSpPr>
          <p:cNvPr id="400" name="1 - NO LIABILITY"/>
          <p:cNvSpPr txBox="1"/>
          <p:nvPr/>
        </p:nvSpPr>
        <p:spPr>
          <a:xfrm>
            <a:off x="4215129" y="3292947"/>
            <a:ext cx="3761739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1 - NO LIABILITY</a:t>
            </a:r>
          </a:p>
        </p:txBody>
      </p:sp>
      <p:sp>
        <p:nvSpPr>
          <p:cNvPr id="401" name="1 - NO LIABILITY"/>
          <p:cNvSpPr txBox="1"/>
          <p:nvPr/>
        </p:nvSpPr>
        <p:spPr>
          <a:xfrm>
            <a:off x="4177029" y="3254847"/>
            <a:ext cx="3761739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00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1 - NO LIABILITY</a:t>
            </a:r>
          </a:p>
        </p:txBody>
      </p:sp>
      <p:sp>
        <p:nvSpPr>
          <p:cNvPr id="402" name="2 - NO SAFETY STUDIES"/>
          <p:cNvSpPr txBox="1"/>
          <p:nvPr/>
        </p:nvSpPr>
        <p:spPr>
          <a:xfrm>
            <a:off x="4202293" y="3961129"/>
            <a:ext cx="5481596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2 - NO SAFETY STUDIES</a:t>
            </a:r>
          </a:p>
        </p:txBody>
      </p:sp>
      <p:sp>
        <p:nvSpPr>
          <p:cNvPr id="403" name="2 - NO SAFETY STUDIES"/>
          <p:cNvSpPr txBox="1"/>
          <p:nvPr/>
        </p:nvSpPr>
        <p:spPr>
          <a:xfrm>
            <a:off x="4164193" y="3923029"/>
            <a:ext cx="5481596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00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2 - NO SAFETY STUDIES</a:t>
            </a:r>
          </a:p>
        </p:txBody>
      </p:sp>
      <p:sp>
        <p:nvSpPr>
          <p:cNvPr id="404" name="3 - NO CHOICE"/>
          <p:cNvSpPr txBox="1"/>
          <p:nvPr/>
        </p:nvSpPr>
        <p:spPr>
          <a:xfrm>
            <a:off x="4189593" y="4603912"/>
            <a:ext cx="3355661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3 - NO CHOICE</a:t>
            </a:r>
          </a:p>
        </p:txBody>
      </p:sp>
      <p:sp>
        <p:nvSpPr>
          <p:cNvPr id="405" name="3 - NO CHOICE"/>
          <p:cNvSpPr txBox="1"/>
          <p:nvPr/>
        </p:nvSpPr>
        <p:spPr>
          <a:xfrm>
            <a:off x="4151493" y="4565812"/>
            <a:ext cx="3355661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00FD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3 - NO CHOICE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408" name="Rectangle 2"/>
          <p:cNvSpPr txBox="1"/>
          <p:nvPr/>
        </p:nvSpPr>
        <p:spPr>
          <a:xfrm>
            <a:off x="110737" y="1440245"/>
            <a:ext cx="11970526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solidFill>
                  <a:srgbClr val="00FD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2000 - Investigation Into ACIP by U.S. Government Reform Committee: </a:t>
            </a:r>
            <a:r>
              <a:rPr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409" name="TextBox 4"/>
          <p:cNvSpPr txBox="1"/>
          <p:nvPr/>
        </p:nvSpPr>
        <p:spPr>
          <a:xfrm>
            <a:off x="374368" y="3201364"/>
            <a:ext cx="8123409" cy="22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 b="1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“The CDC </a:t>
            </a:r>
            <a:r>
              <a:rPr>
                <a:solidFill>
                  <a:srgbClr val="FFFF00"/>
                </a:solidFill>
              </a:rPr>
              <a:t>grants blanket waivers </a:t>
            </a:r>
            <a:r>
              <a:t>to the ACIP members each year that allow them to deliberate on any subject, </a:t>
            </a:r>
            <a:r>
              <a:rPr>
                <a:solidFill>
                  <a:srgbClr val="FFFF00"/>
                </a:solidFill>
              </a:rPr>
              <a:t>regardless of their conflicts,</a:t>
            </a:r>
            <a:r>
              <a:t> for the entire year.”</a:t>
            </a:r>
          </a:p>
          <a:p>
            <a:pPr marL="285750" indent="-285750">
              <a:buSzPct val="100000"/>
              <a:buFont typeface="Arial"/>
              <a:buChar char="•"/>
              <a:defRPr sz="2000" b="1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000" b="1">
                <a:solidFill>
                  <a:srgbClr val="FFFFFF"/>
                </a:solidFill>
                <a:effectLst>
                  <a:outerShdw blurRad="76200" dist="76200" dir="2700000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ACIP reflects </a:t>
            </a:r>
            <a:r>
              <a:rPr>
                <a:solidFill>
                  <a:srgbClr val="FFFB00"/>
                </a:solidFill>
              </a:rPr>
              <a:t>“a system where government officials make crucial decisions affecting American children without the advice and consent of the governed.” </a:t>
            </a:r>
          </a:p>
        </p:txBody>
      </p:sp>
      <p:pic>
        <p:nvPicPr>
          <p:cNvPr id="41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3" y="2798270"/>
            <a:ext cx="2785731" cy="360428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411" name="Advisory Committee On Immunization Practices"/>
          <p:cNvSpPr txBox="1"/>
          <p:nvPr/>
        </p:nvSpPr>
        <p:spPr>
          <a:xfrm>
            <a:off x="1381193" y="483446"/>
            <a:ext cx="9429611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Advisory Committee On Immunization Practices</a:t>
            </a:r>
          </a:p>
        </p:txBody>
      </p:sp>
      <p:sp>
        <p:nvSpPr>
          <p:cNvPr id="412" name="Advisory Committee On Immunization Practices"/>
          <p:cNvSpPr txBox="1"/>
          <p:nvPr/>
        </p:nvSpPr>
        <p:spPr>
          <a:xfrm>
            <a:off x="1343093" y="445346"/>
            <a:ext cx="9429611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EFC5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Advisory Committee On Immunization Practices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build="p" bldLvl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15" name="download.png" descr="downloa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2" y="786052"/>
            <a:ext cx="6263413" cy="3507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download-1.png" descr="download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003" y="2458309"/>
            <a:ext cx="5236048" cy="406563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CDC Childhood Vaccine Schedule"/>
          <p:cNvSpPr txBox="1"/>
          <p:nvPr/>
        </p:nvSpPr>
        <p:spPr>
          <a:xfrm>
            <a:off x="1198045" y="246379"/>
            <a:ext cx="4364406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/>
            </a:lvl1pPr>
          </a:lstStyle>
          <a:p>
            <a:r>
              <a:t>CDC Childhood Vaccine Schedule</a:t>
            </a:r>
          </a:p>
        </p:txBody>
      </p:sp>
      <p:sp>
        <p:nvSpPr>
          <p:cNvPr id="418" name="CDC Childhood Vaccine Schedule"/>
          <p:cNvSpPr txBox="1"/>
          <p:nvPr/>
        </p:nvSpPr>
        <p:spPr>
          <a:xfrm>
            <a:off x="1172645" y="233679"/>
            <a:ext cx="4364406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>
                <a:solidFill>
                  <a:srgbClr val="FFFC79"/>
                </a:solidFill>
              </a:defRPr>
            </a:lvl1pPr>
          </a:lstStyle>
          <a:p>
            <a:r>
              <a:t>CDC Childhood Vaccine Schedule</a:t>
            </a:r>
          </a:p>
        </p:txBody>
      </p:sp>
      <p:sp>
        <p:nvSpPr>
          <p:cNvPr id="419" name="CDC Adult Vaccine Schedule"/>
          <p:cNvSpPr txBox="1"/>
          <p:nvPr/>
        </p:nvSpPr>
        <p:spPr>
          <a:xfrm>
            <a:off x="7280064" y="1867746"/>
            <a:ext cx="3742552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/>
            </a:lvl1pPr>
          </a:lstStyle>
          <a:p>
            <a:r>
              <a:t>CDC Adult Vaccine Schedule</a:t>
            </a:r>
          </a:p>
        </p:txBody>
      </p:sp>
      <p:sp>
        <p:nvSpPr>
          <p:cNvPr id="420" name="CDC Adult Vaccine Schedule"/>
          <p:cNvSpPr txBox="1"/>
          <p:nvPr/>
        </p:nvSpPr>
        <p:spPr>
          <a:xfrm>
            <a:off x="7254664" y="1855046"/>
            <a:ext cx="3742552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>
                <a:solidFill>
                  <a:srgbClr val="FFFC79"/>
                </a:solidFill>
              </a:defRPr>
            </a:lvl1pPr>
          </a:lstStyle>
          <a:p>
            <a:r>
              <a:t>CDC Adult Vaccine Schedule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423" name="ACIP Video 1.mp4" descr="ACIP Video 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3700" y="0"/>
            <a:ext cx="129794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17999" fill="hold"/>
                                        <p:tgtEl>
                                          <p:spTgt spid="4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2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426" name="ACIP Video 2.mp4" descr="ACIP Video 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5600" y="0"/>
            <a:ext cx="129032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26000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2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6" y="47944"/>
            <a:ext cx="263978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429" name="Screen Shot 2018-03-23 at 10.57.14 AM.png" descr="Screen Shot 2018-03-23 at 10.57.1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19" y="629158"/>
            <a:ext cx="11475362" cy="580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6" y="47944"/>
            <a:ext cx="263978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432" name="Screen Shot 2018-03-23 at 12.16.21 PM.png" descr="Screen Shot 2018-03-23 at 12.16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5" y="1292471"/>
            <a:ext cx="11691261" cy="4273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3" y="47943"/>
            <a:ext cx="263979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435" name="image11.png" descr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1" y="2367334"/>
            <a:ext cx="11993658" cy="3419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s-4.jpg" descr="images-4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395" y="250625"/>
            <a:ext cx="11865210" cy="6356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11.png" descr="image11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698" y="3674840"/>
            <a:ext cx="11556800" cy="2813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944" y="47943"/>
            <a:ext cx="263980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440" name="vitruvian_man_mixed.jpg" descr="vitruvian_man_mix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8" y="189673"/>
            <a:ext cx="6478656" cy="6478655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For More Information"/>
          <p:cNvSpPr txBox="1"/>
          <p:nvPr/>
        </p:nvSpPr>
        <p:spPr>
          <a:xfrm>
            <a:off x="7578438" y="483446"/>
            <a:ext cx="3462718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>
                <a:solidFill>
                  <a:srgbClr val="00FD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For More Information</a:t>
            </a:r>
          </a:p>
        </p:txBody>
      </p:sp>
      <p:sp>
        <p:nvSpPr>
          <p:cNvPr id="442" name="TEXT: 33 222"/>
          <p:cNvSpPr txBox="1"/>
          <p:nvPr/>
        </p:nvSpPr>
        <p:spPr>
          <a:xfrm>
            <a:off x="8015553" y="1073995"/>
            <a:ext cx="2588490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00FD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TEXT: 33 222</a:t>
            </a:r>
          </a:p>
        </p:txBody>
      </p:sp>
      <p:sp>
        <p:nvSpPr>
          <p:cNvPr id="443" name="MESSAGE: ICAN"/>
          <p:cNvSpPr txBox="1"/>
          <p:nvPr/>
        </p:nvSpPr>
        <p:spPr>
          <a:xfrm>
            <a:off x="7680707" y="1689946"/>
            <a:ext cx="3258179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00FD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MESSAGE: ICAN</a:t>
            </a:r>
          </a:p>
        </p:txBody>
      </p:sp>
      <p:sp>
        <p:nvSpPr>
          <p:cNvPr id="444" name="WATCH"/>
          <p:cNvSpPr txBox="1"/>
          <p:nvPr/>
        </p:nvSpPr>
        <p:spPr>
          <a:xfrm>
            <a:off x="8672386" y="2998046"/>
            <a:ext cx="127482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>
                <a:solidFill>
                  <a:srgbClr val="00FD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WATCH</a:t>
            </a:r>
          </a:p>
        </p:txBody>
      </p:sp>
      <p:sp>
        <p:nvSpPr>
          <p:cNvPr id="445" name="The HighWire w/Del Bigtree"/>
          <p:cNvSpPr txBox="1"/>
          <p:nvPr/>
        </p:nvSpPr>
        <p:spPr>
          <a:xfrm>
            <a:off x="6759523" y="3588596"/>
            <a:ext cx="5279116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C7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The HighWire w/Del Bigtree</a:t>
            </a:r>
          </a:p>
        </p:txBody>
      </p:sp>
      <p:sp>
        <p:nvSpPr>
          <p:cNvPr id="446" name="Thursdays 11am PST"/>
          <p:cNvSpPr txBox="1"/>
          <p:nvPr/>
        </p:nvSpPr>
        <p:spPr>
          <a:xfrm>
            <a:off x="7570451" y="4255346"/>
            <a:ext cx="3478692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>
                <a:solidFill>
                  <a:srgbClr val="00FD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Thursdays 11am PST</a:t>
            </a:r>
          </a:p>
        </p:txBody>
      </p:sp>
      <p:pic>
        <p:nvPicPr>
          <p:cNvPr id="447" name="download-2.png" descr="download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472" y="5351527"/>
            <a:ext cx="824807" cy="82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download-2.jpg" descr="download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680" y="5351527"/>
            <a:ext cx="824807" cy="82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download-3.png" descr="download-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888" y="5351527"/>
            <a:ext cx="1097470" cy="824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5" y="752184"/>
            <a:ext cx="11449302" cy="5542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17500"/>
            <a:ext cx="11049000" cy="622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45" name="Screen Shot 2019-02-16 at 8.17.11 AM.png" descr="Screen Shot 2019-02-16 at 8.17.1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51" y="434529"/>
            <a:ext cx="10621897" cy="5988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 Shot 2019-02-16 at 8.17.17 AM.png" descr="Screen Shot 2019-02-16 at 8.17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935" y="473758"/>
            <a:ext cx="1816102" cy="596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74" y="174249"/>
            <a:ext cx="9204364" cy="650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2" y="265773"/>
            <a:ext cx="9712275" cy="6326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55" name="IMG_2357R.jpg" descr="IMG_2357R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31" y="-665737"/>
            <a:ext cx="11851938" cy="8189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s-1.jpg" descr="images-1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6542" y="2927136"/>
            <a:ext cx="3608581" cy="2874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s-2.jpg" descr="images-2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4321" y="2706915"/>
            <a:ext cx="4259550" cy="3315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s-3.jpg" descr="images-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006" y="2987207"/>
            <a:ext cx="3344911" cy="287496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Francis Collins"/>
          <p:cNvSpPr txBox="1"/>
          <p:nvPr/>
        </p:nvSpPr>
        <p:spPr>
          <a:xfrm>
            <a:off x="4123954" y="2700615"/>
            <a:ext cx="1574636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Francis Collins</a:t>
            </a:r>
          </a:p>
        </p:txBody>
      </p:sp>
      <p:sp>
        <p:nvSpPr>
          <p:cNvPr id="260" name="Anthony Fauci"/>
          <p:cNvSpPr txBox="1"/>
          <p:nvPr/>
        </p:nvSpPr>
        <p:spPr>
          <a:xfrm>
            <a:off x="375334" y="2912883"/>
            <a:ext cx="156548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B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Anthony Fauci</a:t>
            </a:r>
          </a:p>
        </p:txBody>
      </p:sp>
      <p:sp>
        <p:nvSpPr>
          <p:cNvPr id="261" name="Joshua Gordon"/>
          <p:cNvSpPr txBox="1"/>
          <p:nvPr/>
        </p:nvSpPr>
        <p:spPr>
          <a:xfrm>
            <a:off x="8533006" y="2999956"/>
            <a:ext cx="160812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Joshua Gordon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 descr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20" y="868817"/>
            <a:ext cx="4480963" cy="5602494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64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820865" y="47943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6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14" y="3011508"/>
            <a:ext cx="2598203" cy="352844"/>
          </a:xfrm>
          <a:prstGeom prst="rect">
            <a:avLst/>
          </a:prstGeom>
          <a:ln w="12700">
            <a:miter lim="400000"/>
          </a:ln>
          <a:effectLst>
            <a:outerShdw blurRad="76200" dist="76200" dir="2700000" rotWithShape="0">
              <a:srgbClr val="000000">
                <a:alpha val="70000"/>
              </a:srgbClr>
            </a:outerShdw>
          </a:effectLst>
        </p:spPr>
      </p:pic>
      <p:pic>
        <p:nvPicPr>
          <p:cNvPr id="266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234" y="801099"/>
            <a:ext cx="6236952" cy="38063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Group 3"/>
          <p:cNvGrpSpPr/>
          <p:nvPr/>
        </p:nvGrpSpPr>
        <p:grpSpPr>
          <a:xfrm>
            <a:off x="386843" y="4016228"/>
            <a:ext cx="11506203" cy="2618771"/>
            <a:chOff x="0" y="0"/>
            <a:chExt cx="11506201" cy="2618769"/>
          </a:xfrm>
        </p:grpSpPr>
        <p:pic>
          <p:nvPicPr>
            <p:cNvPr id="267" name="Picture 7" descr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828068"/>
              <a:ext cx="11506203" cy="17907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68" name="Right Arrow 9"/>
            <p:cNvSpPr/>
            <p:nvPr/>
          </p:nvSpPr>
          <p:spPr>
            <a:xfrm rot="7972215">
              <a:off x="8844013" y="1173396"/>
              <a:ext cx="2326775" cy="494394"/>
            </a:xfrm>
            <a:prstGeom prst="rightArrow">
              <a:avLst>
                <a:gd name="adj1" fmla="val 34331"/>
                <a:gd name="adj2" fmla="val 919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TextBox 10"/>
            <p:cNvSpPr txBox="1"/>
            <p:nvPr/>
          </p:nvSpPr>
          <p:spPr>
            <a:xfrm>
              <a:off x="10452534" y="0"/>
              <a:ext cx="782200" cy="574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 b="1">
                  <a:solidFill>
                    <a:schemeClr val="accent1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10x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93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93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</Words>
  <Application>Microsoft Macintosh PowerPoint</Application>
  <PresentationFormat>Widescreen</PresentationFormat>
  <Paragraphs>150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Arial Black</vt:lpstr>
      <vt:lpstr>Avenir Next</vt:lpstr>
      <vt:lpstr>Avenir Next Medium</vt:lpstr>
      <vt:lpstr>Calibri</vt:lpstr>
      <vt:lpstr>DIN Alternate</vt:lpstr>
      <vt:lpstr>DIN Condensed</vt:lpstr>
      <vt:lpstr>Helvetica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Catharinelayton Catharinelayton</cp:lastModifiedBy>
  <cp:revision>1</cp:revision>
  <dcterms:modified xsi:type="dcterms:W3CDTF">2019-11-02T01:50:58Z</dcterms:modified>
</cp:coreProperties>
</file>